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7"/>
  </p:notesMasterIdLst>
  <p:sldIdLst>
    <p:sldId id="417" r:id="rId2"/>
    <p:sldId id="391" r:id="rId3"/>
    <p:sldId id="371" r:id="rId4"/>
    <p:sldId id="418" r:id="rId5"/>
    <p:sldId id="419" r:id="rId6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6600"/>
    <a:srgbClr val="008000"/>
    <a:srgbClr val="153C75"/>
    <a:srgbClr val="66FFFF"/>
    <a:srgbClr val="CCFFCC"/>
    <a:srgbClr val="117911"/>
    <a:srgbClr val="0099FF"/>
    <a:srgbClr val="379105"/>
    <a:srgbClr val="008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62" autoAdjust="0"/>
  </p:normalViewPr>
  <p:slideViewPr>
    <p:cSldViewPr>
      <p:cViewPr>
        <p:scale>
          <a:sx n="89" d="100"/>
          <a:sy n="89" d="100"/>
        </p:scale>
        <p:origin x="-145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6" y="117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9E0A8E8-E478-4726-AFAE-118AC9EF0426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619CB6-9EA1-442D-84AB-9D765653A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23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на учете в Управлении состоит</a:t>
            </a:r>
            <a:r>
              <a:rPr lang="ru-RU" sz="1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1008 ОКН, из которых  224 ОКН регионального значения, 112 – федерального и 672 выявленных ОКН, муниципального значения ОКН нет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0"/>
              </a:spcBef>
            </a:pP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деятельности Управление сотрудничает с органами Прокуратуры, Территориальными отделениями </a:t>
            </a:r>
            <a:r>
              <a:rPr lang="ru-RU" sz="14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Росимущества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Кадастра и картографии, МФЦ, со всеми ОМСУ, Министерством РК имущественных и земельных отношений, Министерством культуры, туризма и архивного дела РК, Министерством юстиции РК, учреждениями и организациями РК.</a:t>
            </a:r>
          </a:p>
          <a:p>
            <a:pPr eaLnBrk="1" hangingPunct="1">
              <a:spcBef>
                <a:spcPct val="0"/>
              </a:spcBef>
            </a:pPr>
            <a:endParaRPr lang="ru-RU" baseline="0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EE97EE-0C37-4741-9529-FBCF8A51D7A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8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ФЗ №73 закреплена обязанность </a:t>
            </a:r>
            <a:r>
              <a:rPr lang="ru-RU" sz="14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собственником или пользователем 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содержать, сохранять и поддерживать в нормативном состоянии ОКН, то основной функцией  Управления является </a:t>
            </a:r>
            <a:r>
              <a:rPr lang="ru-RU" sz="14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и надзор 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сохранением ОКН. В рамках своих и переданных полномочий  управление проводит контрольно-надзорные плановые </a:t>
            </a:r>
            <a:r>
              <a:rPr lang="ru-RU" sz="14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прошлом году их проведено 6) 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внеплановые </a:t>
            </a:r>
            <a:r>
              <a:rPr lang="ru-RU" sz="14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(их проведено 4) 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проверки, мониторинг состояния ОКН и мероприятия по согласованию, разрешению работ на ОКН и контроль за их проведением.</a:t>
            </a:r>
          </a:p>
          <a:p>
            <a:pPr eaLnBrk="1" hangingPunct="1">
              <a:spcBef>
                <a:spcPct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для обеспечения сохранности ОКН, сохранения панорамно-видовых разрешений Управление проводит работы по установлению и утверждению границ и зон охраны ОКН (по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состоянию на 01.04.2020г.   Установлены 80% границ  территорий ОКН  и 62% из них внесены в ЕГР Недвижимости). Основной проблемой в решении данного вопроса остается наличие бесхозяйных ОКН и ОКН принадлежащих РПЦ. По данным объектам отсутствуют кадастровые номера и закрепление земельных участков.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EE97EE-0C37-4741-9529-FBCF8A51D7A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работы:</a:t>
            </a:r>
          </a:p>
          <a:p>
            <a:pPr eaLnBrk="1" hangingPunct="1">
              <a:spcBef>
                <a:spcPct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 прошедшие 2 года Управлением на 100% выполнена часть поручения Президента РФ о внесении объектов культурного наследия РК  в Единый государственный реестр ОКН РФ.</a:t>
            </a:r>
          </a:p>
          <a:p>
            <a:pPr eaLnBrk="1" hangingPunct="1">
              <a:spcBef>
                <a:spcPct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г. проведены работы по реставрации, ремонту и приспособлению 11 объектов культурного наследия,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«Дворец пионеров и </a:t>
            </a:r>
            <a:r>
              <a:rPr lang="ru-RU" sz="1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(г. Сыктывкар, ул. Орджоникидзе, 21): ремонт крыльца, фасадов, реставрация скульптурной группы «Пионеры» при входной группе в здание; </a:t>
            </a:r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«Кинотеатр «Родина» (г. Сыктывкар, ул. Ленина, 54) – ремонт фасадов здания;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«</a:t>
            </a:r>
            <a:r>
              <a:rPr lang="ru-RU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Александринская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женская гимназия»,  ОКН федерального значения (г. Сыктывкар, ул. Орджоникидзе, 15) – устройство гидроизоляции фундаментов и стен;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«Баня»*(г. Сыктывкар, ул. Орджоникидзе, 16),  - завершение работ по ремонту и приспособлению здания под современное использование.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«Обелиск»:</a:t>
            </a:r>
            <a:endParaRPr lang="ru-RU" sz="1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Братская могила активистов советской власти Филиппова П.И. и Канева Н.А, убитых белогвардейцами в д. </a:t>
            </a:r>
            <a:r>
              <a:rPr lang="ru-RU" sz="1400" b="0" i="1" kern="1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Мошъюга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0" i="1" kern="1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Ижемского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р-на;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Братская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могила в д. Гам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Ижемского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kern="1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Памятник на месте расстрела активистов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Советской власти на дороге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Мошъюга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Ласта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Ижемского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р-на;</a:t>
            </a:r>
            <a:endParaRPr lang="ru-RU" sz="1400" b="0" i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Скульптурный памятник («</a:t>
            </a:r>
            <a:r>
              <a:rPr lang="ru-RU" sz="1400" b="0" i="1" kern="1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Красноармеец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») на братской могиле в д. </a:t>
            </a:r>
            <a:r>
              <a:rPr lang="ru-RU" sz="1400" b="0" i="1" kern="1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Коквицы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0" i="1" kern="1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Усть-Вымского</a:t>
            </a: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0" i="1" kern="1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района;</a:t>
            </a:r>
            <a:endParaRPr lang="ru-RU" sz="1400" b="0" i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kern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Подготовлены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 установке надгробия на могилах красноармейца Кузнецова С.Е. в д.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Чукаыб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Сыктывдинского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р-на и первого председателя комитета бедноты с.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Керчомъя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Гичева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А.П. (</a:t>
            </a:r>
            <a:r>
              <a:rPr lang="ru-RU" sz="1400" b="0" i="1" kern="1200" baseline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Усть-Куломский</a:t>
            </a:r>
            <a:r>
              <a:rPr lang="ru-RU" sz="1400" b="0" i="1" kern="1200" baseline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р-н</a:t>
            </a:r>
            <a:r>
              <a:rPr lang="ru-RU" sz="1400" b="0" i="1" kern="1200" baseline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u="sng" kern="1200" baseline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Археология: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i="1" kern="1200" baseline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Проведены археологические спасательные работы на ОКН  «Ласта </a:t>
            </a:r>
            <a:r>
              <a:rPr lang="en-US" sz="1400" b="0" i="1" kern="1200" baseline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</a:t>
            </a:r>
            <a:r>
              <a:rPr lang="ru-RU" sz="1400" b="0" i="1" kern="1200" baseline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», определены границы 15 и проведен мониторинг  14 археологических объектов;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u="sng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рамках популяризации ОКН 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Национальной Галереей РК и Центром народного творчества проведены 2  творческих художественных конкурса., по итогам одного из них выпущен сувенирный набор открыток к 100-летию РК.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EE97EE-0C37-4741-9529-FBCF8A51D7A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 smtClean="0"/>
              <a:t>В 2020 году Управлением</a:t>
            </a:r>
            <a:r>
              <a:rPr lang="ru-RU" sz="1400" baseline="0" dirty="0" smtClean="0"/>
              <a:t> уже объявлен конкурс на разработку научно-проектной документации на ОКН Федерального значения «Церковь ДМ. Ростовского в с. </a:t>
            </a:r>
            <a:r>
              <a:rPr lang="ru-RU" sz="1400" baseline="0" dirty="0" err="1" smtClean="0"/>
              <a:t>Кажым</a:t>
            </a:r>
            <a:r>
              <a:rPr lang="ru-RU" sz="1400" baseline="0" dirty="0" smtClean="0"/>
              <a:t>»;</a:t>
            </a:r>
          </a:p>
          <a:p>
            <a:r>
              <a:rPr lang="ru-RU" sz="1400" baseline="0" dirty="0" smtClean="0"/>
              <a:t>Активно в этом направлении так же работает Министерство РК имущественных и земельных отношений – объявлены конкурсы так же на создание НПД по 3 проблемным ОКН </a:t>
            </a:r>
            <a:r>
              <a:rPr lang="ru-RU" sz="1400" dirty="0" smtClean="0"/>
              <a:t>- «Дом В.П. </a:t>
            </a:r>
            <a:r>
              <a:rPr lang="ru-RU" sz="1400" dirty="0" err="1" smtClean="0"/>
              <a:t>Комлина</a:t>
            </a:r>
            <a:r>
              <a:rPr lang="ru-RU" sz="1400" dirty="0" smtClean="0"/>
              <a:t>», г. Сыктывкар,  ул. Кирова, 3. </a:t>
            </a:r>
          </a:p>
          <a:p>
            <a:r>
              <a:rPr lang="ru-RU" sz="1400" dirty="0" smtClean="0"/>
              <a:t>-</a:t>
            </a:r>
            <a:r>
              <a:rPr lang="ru-RU" sz="1400" baseline="0" dirty="0" smtClean="0"/>
              <a:t> </a:t>
            </a:r>
            <a:r>
              <a:rPr lang="ru-RU" sz="1400" dirty="0" smtClean="0"/>
              <a:t>«Школа»,  г. Сыктывкар, ул. Советская, 14;</a:t>
            </a:r>
          </a:p>
          <a:p>
            <a:pPr marL="171450" indent="-171450">
              <a:buFontTx/>
              <a:buChar char="-"/>
            </a:pPr>
            <a:r>
              <a:rPr lang="ru-RU" sz="1400" dirty="0" smtClean="0"/>
              <a:t>«Уездная земская больница»,  г. Сыктывкар, ул. Бабушкина, 11.  </a:t>
            </a:r>
          </a:p>
          <a:p>
            <a:pPr marL="171450" indent="-171450">
              <a:buFontTx/>
              <a:buChar char="-"/>
            </a:pPr>
            <a:r>
              <a:rPr lang="ru-RU" sz="1400" dirty="0" smtClean="0"/>
              <a:t>Заканчивается разработка зон охраны «Старой Ухты», что позволит МО ГО «Ухта» провести работу по созданию</a:t>
            </a:r>
            <a:r>
              <a:rPr lang="ru-RU" sz="1400" baseline="0" dirty="0" smtClean="0"/>
              <a:t> исторического поселения «Старая Ухта» </a:t>
            </a:r>
            <a:r>
              <a:rPr lang="ru-RU" sz="1400" i="1" baseline="0" dirty="0" smtClean="0"/>
              <a:t>(к сведению: в РК нет ни одного исторического поселения)</a:t>
            </a:r>
          </a:p>
          <a:p>
            <a:pPr marL="171450" indent="-171450">
              <a:buFontTx/>
              <a:buChar char="-"/>
            </a:pPr>
            <a:r>
              <a:rPr lang="ru-RU" sz="1400" dirty="0" smtClean="0"/>
              <a:t>Контрольно-надзорные мероприятия по состоянию на 17.04.2020 приостановлены – поэтому выполнение плана, утвержденного</a:t>
            </a:r>
            <a:r>
              <a:rPr lang="ru-RU" sz="1400" baseline="0" dirty="0" smtClean="0"/>
              <a:t> прокуратурой пока под вопросом.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19CB6-9EA1-442D-84AB-9D765653A0C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21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2025 года в планах собственников и пользователей ОКН проведение ремонтно-реставрационных работ  на 8 ОКН. Для подготовки к этим работам будут проведены государственные историко-культурные экспертизы</a:t>
            </a: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(ГИКЭ) документации и будет осуществляться мониторинг данных работ, включая контрольно-надзорные мероприятия;</a:t>
            </a:r>
          </a:p>
          <a:p>
            <a:pPr marL="171450" indent="-171450">
              <a:buFontTx/>
              <a:buChar char="-"/>
            </a:pP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Поручением Президента РФ Пр-216 определено 100% внесение в ЕГР ОКН РФ всех сведений об объектах (предмет охраны, границы ОКН, зоны охраны, информационные надписи). Работа по его исполнению продолжится, т.к. исполнение поручения требует ежегодного финансирования не менее 9 миллионов рублей дополнительно. </a:t>
            </a:r>
          </a:p>
          <a:p>
            <a:pPr marL="171450" indent="-171450">
              <a:buFontTx/>
              <a:buChar char="-"/>
            </a:pPr>
            <a:r>
              <a:rPr lang="ru-RU" sz="1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указанными на слайде распоряжениями Правительства РФ установлены целевые показатели:</a:t>
            </a:r>
          </a:p>
          <a:p>
            <a:pPr marL="171450" indent="-171450">
              <a:buFontTx/>
              <a:buChar char="-"/>
            </a:pPr>
            <a:r>
              <a:rPr lang="ru-RU" sz="14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объектов недвижимости, включенных в ЕГРОКН , сведения о которых внесены в ЕГРН, в общем количестве таких ОКН, включенных в ЕГРОКН, на территории Республики Коми. (на 1.04.20г. внесено 76%)</a:t>
            </a:r>
          </a:p>
          <a:p>
            <a:pPr marL="171450" indent="-171450">
              <a:buFontTx/>
              <a:buChar char="-"/>
            </a:pPr>
            <a:r>
              <a:rPr lang="ru-RU" sz="14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территорий объектов недвижимости, включенных в ЕГРОКН , сведения о которых внесены в ЕГРН, в общем количестве территорий таких ОКН, включенных в ЕГРОКН, на территории Республики Коми. (на 1.04.20г. внесено 62%)</a:t>
            </a:r>
          </a:p>
          <a:p>
            <a:pPr marL="171450" indent="-171450">
              <a:buFontTx/>
              <a:buChar char="-"/>
            </a:pPr>
            <a:r>
              <a:rPr lang="ru-RU" sz="1400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должны быть выполнены на 100% к концу этого года. Данные показатели крайне </a:t>
            </a:r>
            <a:r>
              <a:rPr lang="ru-RU" sz="1400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</a:t>
            </a:r>
            <a:r>
              <a:rPr lang="ru-RU" sz="1400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исполнения из-за наличия бесхозяйных ОКН и ОКН в собственности РПЦ (о которых я уже говорила).</a:t>
            </a:r>
          </a:p>
          <a:p>
            <a:pPr marL="171450" indent="-171450">
              <a:buFontTx/>
              <a:buChar char="-"/>
            </a:pPr>
            <a:r>
              <a:rPr lang="ru-RU" sz="1400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всех вышеперечисленных задач и проблем помогает принятая в 2019 году подпрограмма «Наследие» в рамках государственной ЦП «Развитие культуры и туризма в РК». На 2020 год установлено финансирование по подпрограмме 14,8 млн. руб. </a:t>
            </a:r>
          </a:p>
          <a:p>
            <a:pPr marL="171450" indent="-171450">
              <a:buFontTx/>
              <a:buChar char="-"/>
            </a:pP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619CB6-9EA1-442D-84AB-9D765653A0C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03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F49C-6602-419B-85B5-9235EF241D73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99F41-D074-4796-9404-A48DF27898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41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EA237-E62E-4EC5-B269-3195892AD8AC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BB03C-C95B-41BF-8947-E7630690A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7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7DB02-2F87-4562-91A1-CEE006F66C49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90A3A-2E94-4206-BA23-64FD31557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139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A69AE-C8AB-4A29-9ECA-4C2ECF0FF1BB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2ED18-16FA-4E40-93B7-790D5AC0A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1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071A1-5FCA-40BF-BBC2-9F3D5D009BB3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B184D-88F1-4169-8522-238628912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814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8D7B8-151E-432C-AB92-DE9781D92B42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FBCAD-0399-48A8-8F1C-DA8009264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2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2FF7B-A453-4309-B1D1-77D43F70C9D7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0DD73-95D8-4F3D-BD25-3851464D3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41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3D697-3E7D-4307-B133-B50A67D915DC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E2BC9-9B4A-4682-A2B3-2DA62578C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80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CC3AF-989D-4ED8-A0A0-A49554F9C6BF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2E210-EC78-40A4-857F-78A8BCB32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628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0A919-E527-4C29-A40B-F6F85097E859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A5DB-6520-4626-893D-42EB632F4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18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D0201-71F4-4E9C-B2C8-F12E2DB3269A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E09E1-A7DE-4FCA-BE3D-85774AED0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52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7EA52-FFFF-49E0-8C17-31D1EEF1E6EF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1A650-F80D-45FF-AE09-62F69F9FF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3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E9ED3E1D-F41E-4A8F-99B1-E31B2343EECC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523DCCA-1B3A-44E1-8FB7-9B2E803F1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3928" y="4077072"/>
            <a:ext cx="5472608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187624" y="6006777"/>
            <a:ext cx="7200800" cy="461665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Подведомственное учреждение отсутствует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189155"/>
              </p:ext>
            </p:extLst>
          </p:nvPr>
        </p:nvGraphicFramePr>
        <p:xfrm>
          <a:off x="1691680" y="260648"/>
          <a:ext cx="7345428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54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3200" baseline="0" dirty="0">
                          <a:solidFill>
                            <a:srgbClr val="002060"/>
                          </a:solidFill>
                        </a:rPr>
                        <a:t>Управление Республики Коми </a:t>
                      </a:r>
                    </a:p>
                    <a:p>
                      <a:pPr algn="ctr"/>
                      <a:r>
                        <a:rPr lang="ru-RU" sz="3200" baseline="0" dirty="0">
                          <a:solidFill>
                            <a:srgbClr val="002060"/>
                          </a:solidFill>
                        </a:rPr>
                        <a:t>по охране объектов </a:t>
                      </a:r>
                    </a:p>
                    <a:p>
                      <a:pPr algn="ctr"/>
                      <a:r>
                        <a:rPr lang="ru-RU" sz="3200" baseline="0" dirty="0">
                          <a:solidFill>
                            <a:srgbClr val="002060"/>
                          </a:solidFill>
                        </a:rPr>
                        <a:t>культурного наследия</a:t>
                      </a:r>
                    </a:p>
                    <a:p>
                      <a:pPr marL="514350" indent="-514350" algn="ctr">
                        <a:buAutoNum type="arabicPlain" startAt="6"/>
                      </a:pPr>
                      <a:r>
                        <a:rPr lang="ru-RU" sz="2800" baseline="0" dirty="0">
                          <a:solidFill>
                            <a:srgbClr val="008000"/>
                          </a:solidFill>
                        </a:rPr>
                        <a:t>Специалистов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3200" baseline="0" dirty="0">
                          <a:solidFill>
                            <a:srgbClr val="008000"/>
                          </a:solidFill>
                        </a:rPr>
                        <a:t>1008 объектов КН</a:t>
                      </a:r>
                      <a:endParaRPr lang="ru-RU" sz="32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DC9F8102-0BB3-4733-83CB-7B8FCF915C78}"/>
              </a:ext>
            </a:extLst>
          </p:cNvPr>
          <p:cNvSpPr/>
          <p:nvPr/>
        </p:nvSpPr>
        <p:spPr>
          <a:xfrm>
            <a:off x="683568" y="3933056"/>
            <a:ext cx="3528392" cy="1774265"/>
          </a:xfrm>
          <a:prstGeom prst="round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53C75"/>
                </a:solidFill>
              </a:rPr>
              <a:t>Переданные </a:t>
            </a:r>
            <a:r>
              <a:rPr lang="ru-RU" sz="2400" dirty="0">
                <a:solidFill>
                  <a:srgbClr val="153C75"/>
                </a:solidFill>
              </a:rPr>
              <a:t> федеральные полномочия по охране объектов культурного наследия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B8F7736C-3E25-439A-A80E-59169C907500}"/>
              </a:ext>
            </a:extLst>
          </p:cNvPr>
          <p:cNvSpPr/>
          <p:nvPr/>
        </p:nvSpPr>
        <p:spPr>
          <a:xfrm>
            <a:off x="5364394" y="3933055"/>
            <a:ext cx="3528392" cy="1774265"/>
          </a:xfrm>
          <a:prstGeom prst="round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53C75"/>
                </a:solidFill>
              </a:rPr>
              <a:t>Региональные</a:t>
            </a:r>
            <a:r>
              <a:rPr lang="ru-RU" sz="2400" dirty="0">
                <a:solidFill>
                  <a:srgbClr val="153C75"/>
                </a:solidFill>
              </a:rPr>
              <a:t> полномочия по охране объектов культурного наследия  </a:t>
            </a: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xmlns="" id="{2FE02F00-8194-4FD3-BFB9-AE67331F04B1}"/>
              </a:ext>
            </a:extLst>
          </p:cNvPr>
          <p:cNvSpPr/>
          <p:nvPr/>
        </p:nvSpPr>
        <p:spPr>
          <a:xfrm rot="3061593">
            <a:off x="5567537" y="3075417"/>
            <a:ext cx="13761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xmlns="" id="{08989DF8-7127-45F5-8999-5A87FC4B8CE1}"/>
              </a:ext>
            </a:extLst>
          </p:cNvPr>
          <p:cNvSpPr/>
          <p:nvPr/>
        </p:nvSpPr>
        <p:spPr>
          <a:xfrm rot="7801107">
            <a:off x="2942427" y="3118500"/>
            <a:ext cx="13761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0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3928" y="4077072"/>
            <a:ext cx="5472608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716380" y="6021288"/>
            <a:ext cx="43207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4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988840"/>
            <a:ext cx="8857596" cy="4104456"/>
          </a:xfrm>
        </p:spPr>
        <p:txBody>
          <a:bodyPr/>
          <a:lstStyle/>
          <a:p>
            <a:pPr eaLnBrk="1" fontAlgn="t" hangingPunct="1"/>
            <a:r>
              <a:rPr lang="ru-RU" sz="2400" b="1" dirty="0">
                <a:solidFill>
                  <a:srgbClr val="117911"/>
                </a:solidFill>
              </a:rPr>
              <a:t/>
            </a:r>
            <a:br>
              <a:rPr lang="ru-RU" sz="2400" b="1" dirty="0">
                <a:solidFill>
                  <a:srgbClr val="117911"/>
                </a:solidFill>
              </a:rPr>
            </a:br>
            <a:r>
              <a:rPr lang="ru-RU" sz="2400" b="1" u="sng" dirty="0">
                <a:solidFill>
                  <a:srgbClr val="117911"/>
                </a:solidFill>
              </a:rPr>
              <a:t>- сохранение объектов культурного наследия </a:t>
            </a:r>
            <a:r>
              <a:rPr lang="ru-RU" sz="2400" b="1" dirty="0">
                <a:solidFill>
                  <a:srgbClr val="117911"/>
                </a:solidFill>
              </a:rPr>
              <a:t/>
            </a:r>
            <a:br>
              <a:rPr lang="ru-RU" sz="2400" b="1" dirty="0">
                <a:solidFill>
                  <a:srgbClr val="117911"/>
                </a:solidFill>
              </a:rPr>
            </a:br>
            <a:r>
              <a:rPr lang="ru-RU" sz="1200" i="1" kern="1200" dirty="0">
                <a:solidFill>
                  <a:srgbClr val="002060"/>
                </a:solidFill>
              </a:rPr>
              <a:t>(консервация, ремонт, реставрация, приспособление объекта культурного наследия для современного использования</a:t>
            </a:r>
            <a:r>
              <a:rPr lang="ru-RU" sz="1200" kern="1200" dirty="0">
                <a:solidFill>
                  <a:srgbClr val="002060"/>
                </a:solidFill>
              </a:rPr>
              <a:t> и включающие в себя </a:t>
            </a:r>
            <a:r>
              <a:rPr lang="ru-RU" sz="1200" i="1" kern="1200" dirty="0">
                <a:solidFill>
                  <a:srgbClr val="002060"/>
                </a:solidFill>
              </a:rPr>
              <a:t>научно-исследовательские, изыскательские, проектные и производственные работы</a:t>
            </a:r>
            <a:r>
              <a:rPr lang="ru-RU" sz="1200" kern="1200" dirty="0">
                <a:solidFill>
                  <a:srgbClr val="002060"/>
                </a:solidFill>
              </a:rPr>
              <a:t>)</a:t>
            </a:r>
            <a:r>
              <a:rPr lang="ru-RU" sz="1200" b="1" dirty="0">
                <a:solidFill>
                  <a:srgbClr val="002060"/>
                </a:solidFill>
              </a:rPr>
              <a:t>;</a:t>
            </a:r>
            <a:r>
              <a:rPr lang="ru-RU" sz="2400" b="1" dirty="0">
                <a:solidFill>
                  <a:srgbClr val="117911"/>
                </a:solidFill>
              </a:rPr>
              <a:t/>
            </a:r>
            <a:br>
              <a:rPr lang="ru-RU" sz="2400" b="1" dirty="0">
                <a:solidFill>
                  <a:srgbClr val="117911"/>
                </a:solidFill>
              </a:rPr>
            </a:br>
            <a:r>
              <a:rPr lang="ru-RU" sz="2400" b="1" dirty="0">
                <a:solidFill>
                  <a:srgbClr val="008000"/>
                </a:solidFill>
              </a:rPr>
              <a:t>- </a:t>
            </a:r>
            <a:r>
              <a:rPr lang="ru-RU" sz="2400" b="1" dirty="0">
                <a:solidFill>
                  <a:srgbClr val="117911"/>
                </a:solidFill>
              </a:rPr>
              <a:t>обеспечение</a:t>
            </a:r>
            <a:r>
              <a:rPr lang="ru-RU" sz="2400" b="1" dirty="0">
                <a:solidFill>
                  <a:srgbClr val="008000"/>
                </a:solidFill>
              </a:rPr>
              <a:t> сохранности и доступности ОКН на  территории республики;</a:t>
            </a:r>
            <a:br>
              <a:rPr lang="ru-RU" sz="2400" b="1" dirty="0">
                <a:solidFill>
                  <a:srgbClr val="008000"/>
                </a:solidFill>
              </a:rPr>
            </a:br>
            <a:r>
              <a:rPr lang="ru-RU" sz="2400" b="1" dirty="0">
                <a:solidFill>
                  <a:srgbClr val="008000"/>
                </a:solidFill>
              </a:rPr>
              <a:t>-    государственная охрана ОКН;</a:t>
            </a:r>
            <a:br>
              <a:rPr lang="ru-RU" sz="2400" b="1" dirty="0">
                <a:solidFill>
                  <a:srgbClr val="008000"/>
                </a:solidFill>
              </a:rPr>
            </a:br>
            <a:r>
              <a:rPr lang="ru-RU" sz="1200" i="1" kern="1200" dirty="0">
                <a:solidFill>
                  <a:srgbClr val="002060"/>
                </a:solidFill>
              </a:rPr>
              <a:t>(Учет ОКН, проведение ГИКЭ, исследовательские, изыскательские, работы, принятие НПА (границы и т.п.)</a:t>
            </a:r>
            <a:r>
              <a:rPr lang="ru-RU" sz="2400" b="1" dirty="0">
                <a:solidFill>
                  <a:srgbClr val="008000"/>
                </a:solidFill>
              </a:rPr>
              <a:t/>
            </a:r>
            <a:br>
              <a:rPr lang="ru-RU" sz="2400" b="1" dirty="0">
                <a:solidFill>
                  <a:srgbClr val="008000"/>
                </a:solidFill>
              </a:rPr>
            </a:br>
            <a:r>
              <a:rPr lang="ru-RU" sz="2400" b="1" dirty="0">
                <a:solidFill>
                  <a:srgbClr val="008000"/>
                </a:solidFill>
              </a:rPr>
              <a:t>- осуществление федерального и регионального надзора в области охраны объектов культурного наследия; </a:t>
            </a:r>
            <a:br>
              <a:rPr lang="ru-RU" sz="2400" b="1" dirty="0">
                <a:solidFill>
                  <a:srgbClr val="008000"/>
                </a:solidFill>
              </a:rPr>
            </a:br>
            <a:r>
              <a:rPr lang="ru-RU" sz="1200" i="1" kern="1200" dirty="0">
                <a:solidFill>
                  <a:srgbClr val="002060"/>
                </a:solidFill>
              </a:rPr>
              <a:t>(Надзор за содержанием ОКН и проведением работ)</a:t>
            </a:r>
            <a:r>
              <a:rPr lang="ru-RU" sz="2400" b="1" dirty="0">
                <a:solidFill>
                  <a:srgbClr val="008000"/>
                </a:solidFill>
              </a:rPr>
              <a:t/>
            </a:r>
            <a:br>
              <a:rPr lang="ru-RU" sz="2400" b="1" dirty="0">
                <a:solidFill>
                  <a:srgbClr val="008000"/>
                </a:solidFill>
              </a:rPr>
            </a:br>
            <a:r>
              <a:rPr lang="ru-RU" sz="2400" b="1" dirty="0">
                <a:solidFill>
                  <a:srgbClr val="008000"/>
                </a:solidFill>
              </a:rPr>
              <a:t>-    популяризация объектов культурного наследия</a:t>
            </a:r>
            <a:br>
              <a:rPr lang="ru-RU" sz="2400" b="1" dirty="0">
                <a:solidFill>
                  <a:srgbClr val="008000"/>
                </a:solidFill>
              </a:rPr>
            </a:br>
            <a:endParaRPr lang="ru-RU" sz="2400" b="1" dirty="0">
              <a:solidFill>
                <a:srgbClr val="008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06486"/>
              </p:ext>
            </p:extLst>
          </p:nvPr>
        </p:nvGraphicFramePr>
        <p:xfrm>
          <a:off x="2123728" y="260648"/>
          <a:ext cx="691338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33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002060"/>
                          </a:solidFill>
                        </a:rPr>
                        <a:t>Цели и</a:t>
                      </a:r>
                      <a:r>
                        <a:rPr lang="ru-RU" sz="3200" baseline="0" dirty="0">
                          <a:solidFill>
                            <a:srgbClr val="002060"/>
                          </a:solidFill>
                        </a:rPr>
                        <a:t> задачи Управления</a:t>
                      </a:r>
                    </a:p>
                    <a:p>
                      <a:pPr algn="ctr"/>
                      <a:r>
                        <a:rPr lang="ru-RU" sz="3200" baseline="0" dirty="0">
                          <a:solidFill>
                            <a:srgbClr val="002060"/>
                          </a:solidFill>
                        </a:rPr>
                        <a:t>в области охраны объектов культурного наследия: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748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3928" y="4077072"/>
            <a:ext cx="5472608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93678" y="4908922"/>
            <a:ext cx="3634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716380" y="6021288"/>
            <a:ext cx="43207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4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315192"/>
              </p:ext>
            </p:extLst>
          </p:nvPr>
        </p:nvGraphicFramePr>
        <p:xfrm>
          <a:off x="2015716" y="35974"/>
          <a:ext cx="6480720" cy="1834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808">
                <a:tc>
                  <a:txBody>
                    <a:bodyPr/>
                    <a:lstStyle/>
                    <a:p>
                      <a:pPr lvl="0" algn="ctr"/>
                      <a:r>
                        <a:rPr lang="ru-RU" sz="2200" b="1" dirty="0">
                          <a:solidFill>
                            <a:schemeClr val="bg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За 2 года 100% ОКН внесены в ЕГР ОКН</a:t>
                      </a:r>
                    </a:p>
                  </a:txBody>
                  <a:tcPr>
                    <a:solidFill>
                      <a:srgbClr val="008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lvl="0" algn="ctr"/>
                      <a:r>
                        <a:rPr lang="ru-RU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 2019 г. проведены работы по сохранению </a:t>
                      </a:r>
                    </a:p>
                    <a:p>
                      <a:pPr lvl="0" algn="ctr"/>
                      <a:r>
                        <a:rPr lang="ru-RU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11 объектов</a:t>
                      </a:r>
                      <a:r>
                        <a:rPr lang="ru-RU" sz="20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культурного наследия</a:t>
                      </a:r>
                      <a:r>
                        <a:rPr lang="ru-RU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7748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Установлено 37 информационных надписей на ОКН</a:t>
                      </a:r>
                      <a:endParaRPr lang="ru-RU" sz="2000" b="0" i="0" u="none" strike="noStrike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026" name="Picture 2" descr="E:\Павлюшин\disk_E\СЫКТЫВКАР\Дворец пионеров\2019\IMG_20191024_103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1408"/>
            <a:ext cx="4819374" cy="361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ОКН\Сыктывкар\IMG_20191114_185822.jpg">
            <a:extLst>
              <a:ext uri="{FF2B5EF4-FFF2-40B4-BE49-F238E27FC236}">
                <a16:creationId xmlns:a16="http://schemas.microsoft.com/office/drawing/2014/main" xmlns="" id="{69DDEEAA-ADDE-4F74-9320-AC2C92EF6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492" y="1906590"/>
            <a:ext cx="2941166" cy="392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C065BAC-AF96-433A-BD3F-6BC40E849C9C}"/>
              </a:ext>
            </a:extLst>
          </p:cNvPr>
          <p:cNvSpPr txBox="1"/>
          <p:nvPr/>
        </p:nvSpPr>
        <p:spPr>
          <a:xfrm>
            <a:off x="363717" y="5836622"/>
            <a:ext cx="8357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Продолжена акция «Обелиск» в г. Воркута, </a:t>
            </a:r>
            <a:r>
              <a:rPr lang="ru-RU" b="1" dirty="0" err="1">
                <a:solidFill>
                  <a:schemeClr val="accent2"/>
                </a:solidFill>
              </a:rPr>
              <a:t>Ижемском</a:t>
            </a:r>
            <a:r>
              <a:rPr lang="ru-RU" b="1" dirty="0">
                <a:solidFill>
                  <a:schemeClr val="accent2"/>
                </a:solidFill>
              </a:rPr>
              <a:t>, </a:t>
            </a:r>
            <a:r>
              <a:rPr lang="ru-RU" b="1" dirty="0" err="1">
                <a:solidFill>
                  <a:schemeClr val="accent2"/>
                </a:solidFill>
              </a:rPr>
              <a:t>Усть-Куломском</a:t>
            </a:r>
            <a:r>
              <a:rPr lang="ru-RU" b="1" dirty="0">
                <a:solidFill>
                  <a:schemeClr val="accent2"/>
                </a:solidFill>
              </a:rPr>
              <a:t>, </a:t>
            </a:r>
            <a:r>
              <a:rPr lang="ru-RU" b="1" dirty="0" err="1">
                <a:solidFill>
                  <a:schemeClr val="accent2"/>
                </a:solidFill>
              </a:rPr>
              <a:t>Усть-Вымском</a:t>
            </a:r>
            <a:r>
              <a:rPr lang="ru-RU" b="1" dirty="0">
                <a:solidFill>
                  <a:schemeClr val="accent2"/>
                </a:solidFill>
              </a:rPr>
              <a:t> районах</a:t>
            </a:r>
          </a:p>
        </p:txBody>
      </p:sp>
    </p:spTree>
    <p:extLst>
      <p:ext uri="{BB962C8B-B14F-4D97-AF65-F5344CB8AC3E}">
        <p14:creationId xmlns:p14="http://schemas.microsoft.com/office/powerpoint/2010/main" val="659985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5AAFCC8E-5C28-487B-8E1A-518B75CF76C3}"/>
              </a:ext>
            </a:extLst>
          </p:cNvPr>
          <p:cNvSpPr/>
          <p:nvPr/>
        </p:nvSpPr>
        <p:spPr>
          <a:xfrm>
            <a:off x="1979712" y="260648"/>
            <a:ext cx="6264696" cy="113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Планы 2020 года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2788D9-632E-43CF-AA55-EFD0AC3CC047}"/>
              </a:ext>
            </a:extLst>
          </p:cNvPr>
          <p:cNvSpPr txBox="1"/>
          <p:nvPr/>
        </p:nvSpPr>
        <p:spPr>
          <a:xfrm>
            <a:off x="179512" y="1988840"/>
            <a:ext cx="9035743" cy="6617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99"/>
                </a:solidFill>
              </a:rPr>
              <a:t>Разработка проектно-сметной документации </a:t>
            </a:r>
          </a:p>
          <a:p>
            <a:r>
              <a:rPr lang="ru-RU" sz="2000" b="1" dirty="0">
                <a:solidFill>
                  <a:srgbClr val="000099"/>
                </a:solidFill>
              </a:rPr>
              <a:t>ремонтно-реставрационных работ  на 3 ОКН регионального </a:t>
            </a:r>
          </a:p>
          <a:p>
            <a:r>
              <a:rPr lang="ru-RU" sz="2000" b="1" dirty="0">
                <a:solidFill>
                  <a:srgbClr val="000099"/>
                </a:solidFill>
              </a:rPr>
              <a:t>значения  и 1 ОКН федерального значения</a:t>
            </a:r>
          </a:p>
          <a:p>
            <a:endParaRPr lang="ru-RU" sz="2000" b="1" dirty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99"/>
                </a:solidFill>
              </a:rPr>
              <a:t>Проведение спасательных полевых  археологических работ на </a:t>
            </a:r>
          </a:p>
          <a:p>
            <a:r>
              <a:rPr lang="ru-RU" sz="2000" b="1" dirty="0">
                <a:solidFill>
                  <a:srgbClr val="000099"/>
                </a:solidFill>
              </a:rPr>
              <a:t>1 ОКН и 1 экспедиции к труднодоступному объекту</a:t>
            </a:r>
          </a:p>
          <a:p>
            <a:r>
              <a:rPr lang="ru-RU" sz="2000" b="1" dirty="0" err="1">
                <a:solidFill>
                  <a:srgbClr val="000099"/>
                </a:solidFill>
              </a:rPr>
              <a:t>Усть-Цилемского</a:t>
            </a:r>
            <a:r>
              <a:rPr lang="ru-RU" sz="2000" b="1" dirty="0">
                <a:solidFill>
                  <a:srgbClr val="000099"/>
                </a:solidFill>
              </a:rPr>
              <a:t> района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sz="2000" b="1" dirty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99"/>
                </a:solidFill>
              </a:rPr>
              <a:t>Разработка проектов зон охраны части объектов культурного </a:t>
            </a:r>
          </a:p>
          <a:p>
            <a:r>
              <a:rPr lang="ru-RU" sz="2000" b="1" dirty="0">
                <a:solidFill>
                  <a:srgbClr val="000099"/>
                </a:solidFill>
              </a:rPr>
              <a:t>наследия г. Сыктывкара и проведение ГИКЭ проекта</a:t>
            </a:r>
          </a:p>
          <a:p>
            <a:endParaRPr lang="ru-RU" sz="2000" b="1" dirty="0">
              <a:solidFill>
                <a:srgbClr val="000099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99"/>
                </a:solidFill>
              </a:rPr>
              <a:t>Проведение мониторинга и контрольно-надзорных проверок ОКН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b="1" dirty="0">
              <a:solidFill>
                <a:srgbClr val="000099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99"/>
                </a:solidFill>
              </a:rPr>
              <a:t>Разработка зон охраны «Старой Ухты» и утверждение границ ОКН</a:t>
            </a:r>
          </a:p>
          <a:p>
            <a:endParaRPr lang="ru-RU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871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B3F317C-6017-49CE-90EF-414B2137F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05" y="3358905"/>
            <a:ext cx="8669263" cy="1200329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40B67946-8E8F-4464-9D17-EFA7AC316118}"/>
              </a:ext>
            </a:extLst>
          </p:cNvPr>
          <p:cNvSpPr/>
          <p:nvPr/>
        </p:nvSpPr>
        <p:spPr>
          <a:xfrm>
            <a:off x="2195736" y="332656"/>
            <a:ext cx="62646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6600"/>
                </a:solidFill>
              </a:rPr>
              <a:t>Основные цели до 2025 года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CC2AEA6-A814-420F-87A9-7CA834D1AAD7}"/>
              </a:ext>
            </a:extLst>
          </p:cNvPr>
          <p:cNvSpPr/>
          <p:nvPr/>
        </p:nvSpPr>
        <p:spPr>
          <a:xfrm>
            <a:off x="195927" y="4858678"/>
            <a:ext cx="864096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700" b="1" i="1" dirty="0">
                <a:solidFill>
                  <a:srgbClr val="000099"/>
                </a:solidFill>
              </a:rPr>
              <a:t>исполнение Распоряжений Правительства РФ №147-р от 31.01.2017 г.</a:t>
            </a:r>
          </a:p>
          <a:p>
            <a:r>
              <a:rPr lang="ru-RU" sz="1700" b="1" i="1" dirty="0">
                <a:solidFill>
                  <a:srgbClr val="000099"/>
                </a:solidFill>
              </a:rPr>
              <a:t> «О целевых моделях упрощения процедур ведения бизнеса и </a:t>
            </a:r>
          </a:p>
          <a:p>
            <a:r>
              <a:rPr lang="ru-RU" sz="1700" b="1" i="1" dirty="0">
                <a:solidFill>
                  <a:srgbClr val="000099"/>
                </a:solidFill>
              </a:rPr>
              <a:t>повышения деловой привлекательности субъектов РФ», </a:t>
            </a:r>
          </a:p>
          <a:p>
            <a:r>
              <a:rPr lang="ru-RU" sz="1700" b="1" i="1" dirty="0">
                <a:solidFill>
                  <a:srgbClr val="000099"/>
                </a:solidFill>
              </a:rPr>
              <a:t>и №20-р от 17.01.2019 г. «Трансформация делового климата»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65101AF-49DD-4549-B3B4-3590CB8304D0}"/>
              </a:ext>
            </a:extLst>
          </p:cNvPr>
          <p:cNvSpPr/>
          <p:nvPr/>
        </p:nvSpPr>
        <p:spPr>
          <a:xfrm>
            <a:off x="227905" y="1872620"/>
            <a:ext cx="8669262" cy="11868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0099"/>
                </a:solidFill>
              </a:rPr>
              <a:t>сохранение объектов культурного наследия  в современной  изменяющейся среде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2697C78-3082-410F-B4D9-CFD41BA0067B}"/>
              </a:ext>
            </a:extLst>
          </p:cNvPr>
          <p:cNvSpPr/>
          <p:nvPr/>
        </p:nvSpPr>
        <p:spPr>
          <a:xfrm>
            <a:off x="297054" y="3646446"/>
            <a:ext cx="85309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0099"/>
                </a:solidFill>
              </a:rPr>
              <a:t>исполнение поручения Президента РФ </a:t>
            </a:r>
            <a:r>
              <a:rPr lang="ru-RU" b="1" i="1" dirty="0" smtClean="0">
                <a:solidFill>
                  <a:srgbClr val="000099"/>
                </a:solidFill>
              </a:rPr>
              <a:t>Пр-216</a:t>
            </a:r>
            <a:endParaRPr lang="ru-RU" b="1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14290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я Коми rc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Презентация Коми rc2</Template>
  <TotalTime>17364</TotalTime>
  <Words>1157</Words>
  <Application>Microsoft Office PowerPoint</Application>
  <PresentationFormat>Экран (4:3)</PresentationFormat>
  <Paragraphs>83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Шаблон Презентация Коми rc2</vt:lpstr>
      <vt:lpstr>Презентация PowerPoint</vt:lpstr>
      <vt:lpstr> - сохранение объектов культурного наследия  (консервация, ремонт, реставрация, приспособление объекта культурного наследия для современного использования и включающие в себя научно-исследовательские, изыскательские, проектные и производственные работы); - обеспечение сохранности и доступности ОКН на  территории республики; -    государственная охрана ОКН; (Учет ОКН, проведение ГИКЭ, исследовательские, изыскательские, работы, принятие НПА (границы и т.п.) - осуществление федерального и регионального надзора в области охраны объектов культурного наследия;  (Надзор за содержанием ОКН и проведением работ) -    популяризация объектов культурного наследия </vt:lpstr>
      <vt:lpstr>Презентация PowerPoint</vt:lpstr>
      <vt:lpstr>Презентация PowerPoint</vt:lpstr>
      <vt:lpstr>Презентация PowerPoint</vt:lpstr>
    </vt:vector>
  </TitlesOfParts>
  <Manager>Александр Селютин</Manager>
  <Company>Администрация Главы Республики Коми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информационного общества  Республики Коми</dc:title>
  <dc:creator>Михаил Елагин</dc:creator>
  <cp:keywords>Информационное общество</cp:keywords>
  <cp:lastModifiedBy>Андреева Марина Леонидовна</cp:lastModifiedBy>
  <cp:revision>730</cp:revision>
  <cp:lastPrinted>2020-04-17T09:01:47Z</cp:lastPrinted>
  <dcterms:created xsi:type="dcterms:W3CDTF">2010-06-11T11:21:09Z</dcterms:created>
  <dcterms:modified xsi:type="dcterms:W3CDTF">2020-04-17T09:02:20Z</dcterms:modified>
</cp:coreProperties>
</file>